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56" r:id="rId2"/>
    <p:sldId id="295" r:id="rId3"/>
    <p:sldId id="296" r:id="rId4"/>
    <p:sldId id="307" r:id="rId5"/>
    <p:sldId id="297" r:id="rId6"/>
    <p:sldId id="298" r:id="rId7"/>
    <p:sldId id="308" r:id="rId8"/>
    <p:sldId id="309" r:id="rId9"/>
    <p:sldId id="301" r:id="rId10"/>
    <p:sldId id="303" r:id="rId11"/>
    <p:sldId id="304" r:id="rId12"/>
    <p:sldId id="323" r:id="rId13"/>
    <p:sldId id="310" r:id="rId14"/>
    <p:sldId id="311" r:id="rId15"/>
    <p:sldId id="312" r:id="rId16"/>
    <p:sldId id="313" r:id="rId17"/>
    <p:sldId id="314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6179" autoAdjust="0"/>
    <p:restoredTop sz="94660" autoAdjust="0"/>
  </p:normalViewPr>
  <p:slideViewPr>
    <p:cSldViewPr>
      <p:cViewPr varScale="1">
        <p:scale>
          <a:sx n="79" d="100"/>
          <a:sy n="79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B83D39C-3DAB-4355-B274-2FED851F28AA}" type="datetimeFigureOut">
              <a:rPr lang="en-US"/>
              <a:pPr>
                <a:defRPr/>
              </a:pPr>
              <a:t>4/21/2012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855BB5-9843-41F4-972C-AEE76BBBE9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C4C528A1-FAFF-4EDE-86B2-7EF038A39CD0}" type="datetimeFigureOut">
              <a:rPr lang="en-US"/>
              <a:pPr/>
              <a:t>4/21/2012</a:t>
            </a:fld>
            <a:endParaRPr lang="en-US" dirty="0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0251BFE8-6788-4377-B1E8-23F69C719718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38914" name="Picture 2" descr="https://encrypted-tbn0.google.com/images?q=tbn:ANd9GcSa5Jbomkr2L_m6Ax8usOnbGpLwu-ZJSuhlCCoWUTqhNSgn2yt3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819400"/>
            <a:ext cx="1444752" cy="1448095"/>
          </a:xfrm>
          <a:prstGeom prst="flowChartConnector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http://img.ehowcdn.co.uk/article-new/ehow/images/a07/l6/2v/effective-group-communication-methods-800x800.jpg"/>
          <p:cNvPicPr>
            <a:picLocks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2819400"/>
            <a:ext cx="1444752" cy="144475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8" name="Picture 6" descr="http://blog.memberhub.com/wp-content/uploads/2008/11/homepage_group_image.jpg"/>
          <p:cNvPicPr>
            <a:picLocks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819400"/>
            <a:ext cx="1444752" cy="144475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Group Communication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ctr"/>
            <a:r>
              <a:rPr lang="en-US" dirty="0"/>
              <a:t>Brainstorming</a:t>
            </a:r>
          </a:p>
        </p:txBody>
      </p:sp>
      <p:pic>
        <p:nvPicPr>
          <p:cNvPr id="135172" name="Picture 4" descr="chapter 10 - chart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2057400"/>
            <a:ext cx="7696200" cy="3905999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/>
              <a:t>Group Problem </a:t>
            </a:r>
            <a:r>
              <a:rPr lang="en-US" dirty="0" smtClean="0"/>
              <a:t>Solving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r>
              <a:rPr lang="en-US" sz="3600" dirty="0"/>
              <a:t>Evaluating </a:t>
            </a:r>
            <a:r>
              <a:rPr lang="en-US" sz="3600" dirty="0" smtClean="0"/>
              <a:t>Solutions/Deciding</a:t>
            </a:r>
            <a:endParaRPr lang="en-US" sz="3600" dirty="0"/>
          </a:p>
          <a:p>
            <a:pPr lvl="1"/>
            <a:r>
              <a:rPr lang="en-US" sz="2800" dirty="0">
                <a:effectLst/>
              </a:rPr>
              <a:t>Expert opinion </a:t>
            </a:r>
            <a:r>
              <a:rPr lang="en-US" sz="2800" dirty="0" smtClean="0">
                <a:effectLst/>
              </a:rPr>
              <a:t>method </a:t>
            </a:r>
            <a:endParaRPr lang="en-US" sz="2800" dirty="0">
              <a:effectLst/>
            </a:endParaRPr>
          </a:p>
          <a:p>
            <a:pPr lvl="1"/>
            <a:r>
              <a:rPr lang="en-US" sz="2800" dirty="0" smtClean="0">
                <a:effectLst/>
              </a:rPr>
              <a:t>Majority </a:t>
            </a:r>
            <a:r>
              <a:rPr lang="en-US" sz="2800" dirty="0">
                <a:effectLst/>
              </a:rPr>
              <a:t>rule method</a:t>
            </a:r>
          </a:p>
          <a:p>
            <a:pPr lvl="1"/>
            <a:r>
              <a:rPr lang="en-US" sz="2800" dirty="0">
                <a:effectLst/>
              </a:rPr>
              <a:t>Unanimous decision </a:t>
            </a:r>
            <a:r>
              <a:rPr lang="en-US" sz="2800" dirty="0" smtClean="0">
                <a:effectLst/>
              </a:rPr>
              <a:t>method</a:t>
            </a:r>
          </a:p>
          <a:p>
            <a:pPr lvl="1"/>
            <a:r>
              <a:rPr lang="en-US" sz="2800" dirty="0" smtClean="0">
                <a:effectLst/>
              </a:rPr>
              <a:t>Average group opinion method</a:t>
            </a:r>
            <a:endParaRPr lang="en-US" sz="2800" dirty="0">
              <a:effectLst/>
            </a:endParaRPr>
          </a:p>
          <a:p>
            <a:pPr lvl="1"/>
            <a:r>
              <a:rPr lang="en-US" sz="2800" dirty="0">
                <a:effectLst/>
              </a:rPr>
              <a:t>Consensus method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/>
              <a:t>Group Problem </a:t>
            </a:r>
            <a:r>
              <a:rPr lang="en-US" dirty="0" smtClean="0"/>
              <a:t>Solving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r>
              <a:rPr lang="en-US" sz="3600" dirty="0"/>
              <a:t>Evaluating </a:t>
            </a:r>
            <a:r>
              <a:rPr lang="en-US" sz="3600" dirty="0" smtClean="0"/>
              <a:t>Solutions/Deciding</a:t>
            </a:r>
            <a:endParaRPr lang="en-US" sz="3600" dirty="0"/>
          </a:p>
          <a:p>
            <a:pPr lvl="1"/>
            <a:r>
              <a:rPr lang="en-US" sz="2800" dirty="0">
                <a:effectLst/>
              </a:rPr>
              <a:t>Expert opinion </a:t>
            </a:r>
            <a:r>
              <a:rPr lang="en-US" sz="2800" dirty="0" smtClean="0">
                <a:effectLst/>
              </a:rPr>
              <a:t>method </a:t>
            </a:r>
            <a:endParaRPr lang="en-US" sz="2800" dirty="0">
              <a:effectLst/>
            </a:endParaRPr>
          </a:p>
          <a:p>
            <a:pPr lvl="1"/>
            <a:r>
              <a:rPr lang="en-US" sz="2800" dirty="0" smtClean="0">
                <a:effectLst/>
              </a:rPr>
              <a:t>Majority </a:t>
            </a:r>
            <a:r>
              <a:rPr lang="en-US" sz="2800" dirty="0">
                <a:effectLst/>
              </a:rPr>
              <a:t>rule method</a:t>
            </a:r>
          </a:p>
          <a:p>
            <a:pPr lvl="1"/>
            <a:r>
              <a:rPr lang="en-US" sz="2800" dirty="0">
                <a:effectLst/>
              </a:rPr>
              <a:t>Unanimous decision </a:t>
            </a:r>
            <a:r>
              <a:rPr lang="en-US" sz="2800" dirty="0" smtClean="0">
                <a:effectLst/>
              </a:rPr>
              <a:t>method</a:t>
            </a:r>
          </a:p>
          <a:p>
            <a:pPr lvl="1"/>
            <a:r>
              <a:rPr lang="en-US" sz="2800" dirty="0" smtClean="0">
                <a:effectLst/>
              </a:rPr>
              <a:t>Average group opinion method</a:t>
            </a:r>
            <a:endParaRPr lang="en-US" sz="2800" dirty="0">
              <a:effectLst/>
            </a:endParaRPr>
          </a:p>
          <a:p>
            <a:pPr lvl="1"/>
            <a:r>
              <a:rPr lang="en-US" sz="2800" dirty="0">
                <a:effectLst/>
              </a:rPr>
              <a:t>Consensus method</a:t>
            </a:r>
          </a:p>
          <a:p>
            <a:endParaRPr lang="en-US" dirty="0"/>
          </a:p>
        </p:txBody>
      </p:sp>
      <p:pic>
        <p:nvPicPr>
          <p:cNvPr id="18434" name="Picture 2" descr="http://www.einsteinracing.com/upload/images/blog/albert-einst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2971800"/>
            <a:ext cx="1524000" cy="1861002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5867400" y="3124200"/>
            <a:ext cx="914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Effective Group Tips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pPr lvl="1"/>
            <a:r>
              <a:rPr lang="en-US" sz="3600" dirty="0" smtClean="0">
                <a:effectLst/>
              </a:rPr>
              <a:t>Half of all discussion time </a:t>
            </a:r>
            <a:r>
              <a:rPr lang="en-US" sz="3600" dirty="0" smtClean="0">
                <a:effectLst/>
              </a:rPr>
              <a:t>should be </a:t>
            </a:r>
            <a:r>
              <a:rPr lang="en-US" sz="3600" dirty="0" smtClean="0">
                <a:effectLst/>
              </a:rPr>
              <a:t>devoted to information sharing.</a:t>
            </a:r>
          </a:p>
          <a:p>
            <a:pPr lvl="1"/>
            <a:r>
              <a:rPr lang="en-US" sz="3600" dirty="0" smtClean="0">
                <a:effectLst/>
              </a:rPr>
              <a:t>Group agreement time should far outweigh group disagreement time.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Effective Group Tips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pPr lvl="0"/>
            <a:r>
              <a:rPr lang="en-US" sz="3600" dirty="0" smtClean="0"/>
              <a:t>Preparing</a:t>
            </a:r>
          </a:p>
          <a:p>
            <a:pPr lvl="1"/>
            <a:r>
              <a:rPr lang="en-US" sz="2800" dirty="0" smtClean="0">
                <a:effectLst/>
              </a:rPr>
              <a:t>Review </a:t>
            </a:r>
            <a:r>
              <a:rPr lang="en-US" sz="2800" dirty="0" smtClean="0">
                <a:effectLst/>
              </a:rPr>
              <a:t>the agenda</a:t>
            </a:r>
          </a:p>
          <a:p>
            <a:pPr lvl="1"/>
            <a:r>
              <a:rPr lang="en-US" sz="2800" dirty="0" smtClean="0">
                <a:effectLst/>
              </a:rPr>
              <a:t>Prepare to contribute</a:t>
            </a:r>
            <a:endParaRPr lang="en-US" sz="2800" dirty="0" smtClean="0">
              <a:effectLst/>
            </a:endParaRPr>
          </a:p>
          <a:p>
            <a:pPr lvl="1"/>
            <a:r>
              <a:rPr lang="en-US" sz="2800" dirty="0" smtClean="0">
                <a:effectLst/>
              </a:rPr>
              <a:t>List questions</a:t>
            </a:r>
          </a:p>
          <a:p>
            <a:pPr lvl="1"/>
            <a:r>
              <a:rPr lang="en-US" sz="2800" dirty="0" smtClean="0">
                <a:effectLst/>
              </a:rPr>
              <a:t>Prepare </a:t>
            </a:r>
            <a:r>
              <a:rPr lang="en-US" sz="2800" dirty="0" smtClean="0">
                <a:effectLst/>
              </a:rPr>
              <a:t>to play a major role</a:t>
            </a:r>
          </a:p>
          <a:p>
            <a:endParaRPr lang="en-US" dirty="0"/>
          </a:p>
        </p:txBody>
      </p:sp>
      <p:pic>
        <p:nvPicPr>
          <p:cNvPr id="13314" name="Picture 2" descr="http://www.courseport.com/wp-content/uploads/2011/08/10-Tips-to-Prepare-for-your-Online-Degree.jpg"/>
          <p:cNvPicPr>
            <a:picLocks noChangeAspect="1" noChangeArrowheads="1"/>
          </p:cNvPicPr>
          <p:nvPr/>
        </p:nvPicPr>
        <p:blipFill>
          <a:blip r:embed="rId2" cstate="print"/>
          <a:srcRect l="16000" r="8000" b="9333"/>
          <a:stretch>
            <a:fillRect/>
          </a:stretch>
        </p:blipFill>
        <p:spPr bwMode="auto">
          <a:xfrm flipH="1">
            <a:off x="5791200" y="2362200"/>
            <a:ext cx="2895600" cy="25908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Effective Group Tips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pPr lvl="0"/>
            <a:r>
              <a:rPr lang="en-US" sz="3600" dirty="0" smtClean="0"/>
              <a:t>Participating</a:t>
            </a:r>
          </a:p>
          <a:p>
            <a:pPr lvl="1"/>
            <a:r>
              <a:rPr lang="en-US" sz="2800" dirty="0" smtClean="0">
                <a:effectLst/>
              </a:rPr>
              <a:t>Listen </a:t>
            </a:r>
            <a:r>
              <a:rPr lang="en-US" sz="2800" dirty="0" smtClean="0">
                <a:effectLst/>
              </a:rPr>
              <a:t>attentively and stay </a:t>
            </a:r>
            <a:r>
              <a:rPr lang="en-US" sz="2800" dirty="0" smtClean="0">
                <a:effectLst/>
              </a:rPr>
              <a:t>focused</a:t>
            </a:r>
          </a:p>
          <a:p>
            <a:pPr lvl="1"/>
            <a:r>
              <a:rPr lang="en-US" sz="2800" dirty="0" smtClean="0">
                <a:effectLst/>
              </a:rPr>
              <a:t>Ask </a:t>
            </a:r>
            <a:r>
              <a:rPr lang="en-US" sz="2800" dirty="0" smtClean="0">
                <a:effectLst/>
              </a:rPr>
              <a:t>questions</a:t>
            </a:r>
          </a:p>
          <a:p>
            <a:pPr lvl="1"/>
            <a:r>
              <a:rPr lang="en-US" sz="2800" dirty="0" smtClean="0">
                <a:effectLst/>
              </a:rPr>
              <a:t>Take notes</a:t>
            </a:r>
          </a:p>
          <a:p>
            <a:pPr lvl="1"/>
            <a:r>
              <a:rPr lang="en-US" sz="2800" dirty="0" smtClean="0">
                <a:effectLst/>
              </a:rPr>
              <a:t>Play devil’s </a:t>
            </a:r>
            <a:r>
              <a:rPr lang="en-US" sz="2800" dirty="0" smtClean="0">
                <a:effectLst/>
              </a:rPr>
              <a:t>advocate</a:t>
            </a:r>
            <a:endParaRPr lang="en-US" sz="2800" dirty="0" smtClean="0">
              <a:effectLst/>
            </a:endParaRPr>
          </a:p>
        </p:txBody>
      </p:sp>
      <p:pic>
        <p:nvPicPr>
          <p:cNvPr id="12290" name="Picture 2" descr="http://leetaxhelp.com/wp-content/uploads/2011/08/ask-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429000"/>
            <a:ext cx="2057400" cy="2679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Effective Group Tips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133600"/>
            <a:ext cx="7467600" cy="3962400"/>
          </a:xfrm>
        </p:spPr>
        <p:txBody>
          <a:bodyPr/>
          <a:lstStyle/>
          <a:p>
            <a:pPr lvl="1">
              <a:buNone/>
            </a:pPr>
            <a:r>
              <a:rPr lang="en-US" sz="3600" b="1" dirty="0" smtClean="0">
                <a:effectLst/>
              </a:rPr>
              <a:t>Participating</a:t>
            </a:r>
          </a:p>
          <a:p>
            <a:pPr lvl="2"/>
            <a:r>
              <a:rPr lang="en-US" sz="2800" b="0" dirty="0" smtClean="0">
                <a:effectLst/>
              </a:rPr>
              <a:t>Actively </a:t>
            </a:r>
            <a:r>
              <a:rPr lang="en-US" sz="2800" b="0" dirty="0" smtClean="0">
                <a:effectLst/>
              </a:rPr>
              <a:t>participate in discussions</a:t>
            </a:r>
          </a:p>
          <a:p>
            <a:pPr lvl="2"/>
            <a:r>
              <a:rPr lang="en-US" sz="2800" b="0" dirty="0" smtClean="0">
                <a:effectLst/>
              </a:rPr>
              <a:t>Come to group meetings prepared</a:t>
            </a:r>
          </a:p>
          <a:p>
            <a:pPr lvl="2"/>
            <a:r>
              <a:rPr lang="en-US" sz="2800" b="0" dirty="0" smtClean="0">
                <a:effectLst/>
              </a:rPr>
              <a:t>Actively listen to others</a:t>
            </a:r>
          </a:p>
          <a:p>
            <a:pPr lvl="2"/>
            <a:r>
              <a:rPr lang="en-US" sz="2800" b="0" dirty="0" smtClean="0">
                <a:effectLst/>
              </a:rPr>
              <a:t>Avoid stating overly strong opinions</a:t>
            </a:r>
          </a:p>
          <a:p>
            <a:pPr lvl="2"/>
            <a:r>
              <a:rPr lang="en-US" sz="2800" b="0" dirty="0" smtClean="0">
                <a:effectLst/>
              </a:rPr>
              <a:t>Actively </a:t>
            </a:r>
            <a:r>
              <a:rPr lang="en-US" sz="2800" b="0" dirty="0" smtClean="0">
                <a:effectLst/>
              </a:rPr>
              <a:t>manage meaning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77200" cy="1143000"/>
          </a:xfrm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Effective Group Tips</a:t>
            </a:r>
            <a:endParaRPr lang="en-US" dirty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133600"/>
            <a:ext cx="7772400" cy="3962400"/>
          </a:xfrm>
        </p:spPr>
        <p:txBody>
          <a:bodyPr/>
          <a:lstStyle/>
          <a:p>
            <a:pPr lvl="1">
              <a:buNone/>
            </a:pPr>
            <a:r>
              <a:rPr lang="en-US" sz="3600" b="1" dirty="0" smtClean="0">
                <a:effectLst/>
              </a:rPr>
              <a:t>Participating</a:t>
            </a:r>
            <a:endParaRPr lang="en-US" sz="3600" dirty="0" smtClean="0">
              <a:effectLst/>
            </a:endParaRPr>
          </a:p>
          <a:p>
            <a:pPr lvl="2"/>
            <a:r>
              <a:rPr lang="en-US" sz="2800" dirty="0" smtClean="0">
                <a:effectLst/>
              </a:rPr>
              <a:t>Define </a:t>
            </a:r>
            <a:r>
              <a:rPr lang="en-US" sz="2800" dirty="0" smtClean="0">
                <a:effectLst/>
              </a:rPr>
              <a:t>and communicate the </a:t>
            </a:r>
            <a:r>
              <a:rPr lang="en-US" sz="2800" dirty="0" smtClean="0">
                <a:effectLst/>
              </a:rPr>
              <a:t>purpose</a:t>
            </a:r>
            <a:endParaRPr lang="en-US" sz="2800" dirty="0" smtClean="0">
              <a:effectLst/>
            </a:endParaRPr>
          </a:p>
          <a:p>
            <a:pPr lvl="2"/>
            <a:r>
              <a:rPr lang="en-US" sz="2800" dirty="0" smtClean="0">
                <a:effectLst/>
              </a:rPr>
              <a:t>List specific </a:t>
            </a:r>
            <a:r>
              <a:rPr lang="en-US" sz="2800" dirty="0" smtClean="0">
                <a:effectLst/>
              </a:rPr>
              <a:t>outcomes</a:t>
            </a:r>
            <a:endParaRPr lang="en-US" sz="2800" dirty="0" smtClean="0">
              <a:effectLst/>
            </a:endParaRPr>
          </a:p>
          <a:p>
            <a:pPr lvl="2"/>
            <a:r>
              <a:rPr lang="en-US" sz="2800" dirty="0" smtClean="0">
                <a:effectLst/>
              </a:rPr>
              <a:t>Communicate a </a:t>
            </a:r>
            <a:r>
              <a:rPr lang="en-US" sz="2800" dirty="0" smtClean="0">
                <a:effectLst/>
              </a:rPr>
              <a:t>start and end time</a:t>
            </a:r>
            <a:endParaRPr lang="en-US" sz="2800" dirty="0" smtClean="0">
              <a:effectLst/>
            </a:endParaRPr>
          </a:p>
          <a:p>
            <a:pPr lvl="2"/>
            <a:r>
              <a:rPr lang="en-US" sz="2800" dirty="0" smtClean="0">
                <a:effectLst/>
              </a:rPr>
              <a:t>Send out a detailed agenda</a:t>
            </a:r>
          </a:p>
          <a:p>
            <a:pPr lvl="2"/>
            <a:r>
              <a:rPr lang="en-US" sz="2800" dirty="0" smtClean="0">
                <a:effectLst/>
              </a:rPr>
              <a:t>Make </a:t>
            </a:r>
            <a:r>
              <a:rPr lang="en-US" sz="2800" dirty="0" smtClean="0">
                <a:effectLst/>
              </a:rPr>
              <a:t>physical/technology </a:t>
            </a:r>
            <a:r>
              <a:rPr lang="en-US" sz="2800" dirty="0" smtClean="0">
                <a:effectLst/>
              </a:rPr>
              <a:t>arrangements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ctr"/>
            <a:r>
              <a:rPr lang="en-US" dirty="0"/>
              <a:t>Work Group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133600"/>
            <a:ext cx="3200400" cy="3962400"/>
          </a:xfrm>
        </p:spPr>
        <p:txBody>
          <a:bodyPr/>
          <a:lstStyle/>
          <a:p>
            <a:r>
              <a:rPr lang="en-US" sz="2800" dirty="0"/>
              <a:t>A collection of three or more people who must interact and influence one another to solve problems and to accomplish a common </a:t>
            </a:r>
            <a:r>
              <a:rPr lang="en-US" sz="2800" dirty="0" smtClean="0"/>
              <a:t>purpose.</a:t>
            </a:r>
            <a:endParaRPr lang="en-US" sz="2800" dirty="0"/>
          </a:p>
        </p:txBody>
      </p:sp>
      <p:pic>
        <p:nvPicPr>
          <p:cNvPr id="40964" name="Picture 4" descr="chapter 10 - gro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362200"/>
            <a:ext cx="4014788" cy="2817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ctr"/>
            <a:r>
              <a:rPr lang="en-US" dirty="0"/>
              <a:t>Effective Groups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286000"/>
            <a:ext cx="7467600" cy="3962400"/>
          </a:xfrm>
        </p:spPr>
        <p:txBody>
          <a:bodyPr/>
          <a:lstStyle/>
          <a:p>
            <a:r>
              <a:rPr lang="en-US" sz="3600" dirty="0"/>
              <a:t>Clearly defined </a:t>
            </a:r>
            <a:r>
              <a:rPr lang="en-US" sz="3600" dirty="0" smtClean="0"/>
              <a:t>goals:</a:t>
            </a:r>
            <a:endParaRPr lang="en-US" sz="3600" dirty="0"/>
          </a:p>
          <a:p>
            <a:pPr lvl="1"/>
            <a:r>
              <a:rPr lang="en-US" sz="2800" dirty="0" smtClean="0">
                <a:effectLst/>
              </a:rPr>
              <a:t>Specific</a:t>
            </a:r>
            <a:endParaRPr lang="en-US" sz="2800" dirty="0">
              <a:effectLst/>
            </a:endParaRPr>
          </a:p>
          <a:p>
            <a:pPr lvl="1"/>
            <a:r>
              <a:rPr lang="en-US" sz="2800" dirty="0" smtClean="0">
                <a:effectLst/>
              </a:rPr>
              <a:t>Consistent</a:t>
            </a:r>
            <a:endParaRPr lang="en-US" sz="2800" dirty="0">
              <a:effectLst/>
            </a:endParaRPr>
          </a:p>
          <a:p>
            <a:pPr lvl="1"/>
            <a:r>
              <a:rPr lang="en-US" sz="2800" dirty="0">
                <a:effectLst/>
              </a:rPr>
              <a:t>Challenging</a:t>
            </a:r>
          </a:p>
          <a:p>
            <a:pPr lvl="1"/>
            <a:r>
              <a:rPr lang="en-US" sz="2800" dirty="0" smtClean="0">
                <a:effectLst/>
              </a:rPr>
              <a:t>Acceptable</a:t>
            </a:r>
            <a:endParaRPr lang="en-US" sz="2800" dirty="0">
              <a:effectLst/>
            </a:endParaRPr>
          </a:p>
        </p:txBody>
      </p:sp>
      <p:pic>
        <p:nvPicPr>
          <p:cNvPr id="22530" name="Picture 2" descr="https://encrypted-tbn2.google.com/images?q=tbn:ANd9GcRum9722AMTT2K58ZXdYFgMwfPei-TnX6gcIXtRP2ReWiyuny3p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276600"/>
            <a:ext cx="3306849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ctr"/>
            <a:r>
              <a:rPr lang="en-US" dirty="0"/>
              <a:t>Effective Groups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209800"/>
            <a:ext cx="7467600" cy="3962400"/>
          </a:xfrm>
        </p:spPr>
        <p:txBody>
          <a:bodyPr/>
          <a:lstStyle/>
          <a:p>
            <a:r>
              <a:rPr lang="en-US" sz="3600" dirty="0" smtClean="0"/>
              <a:t>Optimum </a:t>
            </a:r>
            <a:r>
              <a:rPr lang="en-US" sz="3600" dirty="0"/>
              <a:t>number of diverse </a:t>
            </a:r>
            <a:r>
              <a:rPr lang="en-US" sz="3600" dirty="0" smtClean="0"/>
              <a:t>members:</a:t>
            </a:r>
            <a:endParaRPr lang="en-US" sz="3600" dirty="0"/>
          </a:p>
          <a:p>
            <a:pPr lvl="1"/>
            <a:r>
              <a:rPr lang="en-US" sz="2800" dirty="0" smtClean="0">
                <a:effectLst/>
              </a:rPr>
              <a:t>Allows for active </a:t>
            </a:r>
            <a:r>
              <a:rPr lang="en-US" sz="2800" dirty="0">
                <a:effectLst/>
              </a:rPr>
              <a:t>participation</a:t>
            </a:r>
          </a:p>
          <a:p>
            <a:pPr lvl="1"/>
            <a:r>
              <a:rPr lang="en-US" sz="2800" dirty="0" smtClean="0">
                <a:effectLst/>
              </a:rPr>
              <a:t>Heterogeneous group</a:t>
            </a:r>
          </a:p>
          <a:p>
            <a:pPr lvl="1"/>
            <a:r>
              <a:rPr lang="en-US" sz="2800" dirty="0" smtClean="0">
                <a:effectLst/>
              </a:rPr>
              <a:t>Smallest number capable of effectively achieving the goal</a:t>
            </a:r>
          </a:p>
          <a:p>
            <a:pPr lvl="1"/>
            <a:endParaRPr lang="en-US" sz="2800" dirty="0" smtClean="0">
              <a:effectLst/>
            </a:endParaRPr>
          </a:p>
          <a:p>
            <a:pPr lvl="1"/>
            <a:endParaRPr lang="en-US" sz="2800" dirty="0"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pPr algn="ctr"/>
            <a:r>
              <a:rPr lang="en-US" dirty="0"/>
              <a:t>Effective </a:t>
            </a:r>
            <a:r>
              <a:rPr lang="en-US" dirty="0" smtClean="0"/>
              <a:t>Groups</a:t>
            </a:r>
            <a:endParaRPr lang="en-US" dirty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286000"/>
            <a:ext cx="7467600" cy="3962400"/>
          </a:xfrm>
        </p:spPr>
        <p:txBody>
          <a:bodyPr/>
          <a:lstStyle/>
          <a:p>
            <a:r>
              <a:rPr lang="en-US" sz="3600" dirty="0" smtClean="0"/>
              <a:t>Cohesiveness</a:t>
            </a:r>
            <a:endParaRPr lang="en-US" sz="3600" dirty="0"/>
          </a:p>
          <a:p>
            <a:pPr lvl="1"/>
            <a:r>
              <a:rPr lang="en-US" sz="2800" dirty="0">
                <a:effectLst/>
              </a:rPr>
              <a:t>Attractiveness of group’s purpose</a:t>
            </a:r>
          </a:p>
          <a:p>
            <a:pPr lvl="1"/>
            <a:r>
              <a:rPr lang="en-US" sz="2800" dirty="0">
                <a:effectLst/>
              </a:rPr>
              <a:t>Voluntary membership</a:t>
            </a:r>
          </a:p>
          <a:p>
            <a:pPr lvl="1"/>
            <a:r>
              <a:rPr lang="en-US" sz="2800" dirty="0">
                <a:effectLst/>
              </a:rPr>
              <a:t>Feeling of freedom to share opinions</a:t>
            </a:r>
          </a:p>
          <a:p>
            <a:pPr lvl="1"/>
            <a:r>
              <a:rPr lang="en-US" sz="2800" dirty="0">
                <a:effectLst/>
              </a:rPr>
              <a:t>Members </a:t>
            </a:r>
            <a:r>
              <a:rPr lang="en-US" sz="2800" dirty="0" smtClean="0">
                <a:effectLst/>
              </a:rPr>
              <a:t>reinforce/complement </a:t>
            </a:r>
            <a:r>
              <a:rPr lang="en-US" sz="2800" dirty="0">
                <a:effectLst/>
              </a:rPr>
              <a:t>each </a:t>
            </a:r>
            <a:r>
              <a:rPr lang="en-US" sz="2800" dirty="0" smtClean="0">
                <a:effectLst/>
              </a:rPr>
              <a:t>other</a:t>
            </a:r>
            <a:endParaRPr lang="en-US" sz="2800" dirty="0"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Synergy</a:t>
            </a:r>
            <a:endParaRPr lang="en-US" dirty="0"/>
          </a:p>
        </p:txBody>
      </p:sp>
    </p:spTree>
    <p:controls>
      <p:control spid="1026" name="ShockwaveFlash1" r:id="rId2" imgW="6400000" imgH="48000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pPr algn="ctr"/>
            <a:r>
              <a:rPr lang="en-US" dirty="0"/>
              <a:t>Effective </a:t>
            </a:r>
            <a:r>
              <a:rPr lang="en-US" dirty="0" smtClean="0"/>
              <a:t>Groups</a:t>
            </a:r>
            <a:endParaRPr lang="en-US" dirty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Appropriate environment</a:t>
            </a:r>
          </a:p>
          <a:p>
            <a:pPr lvl="1"/>
            <a:r>
              <a:rPr lang="en-US" sz="3600" dirty="0" smtClean="0">
                <a:effectLst/>
              </a:rPr>
              <a:t>Location</a:t>
            </a:r>
          </a:p>
          <a:p>
            <a:pPr lvl="1"/>
            <a:r>
              <a:rPr lang="en-US" sz="3600" dirty="0" smtClean="0">
                <a:effectLst/>
              </a:rPr>
              <a:t>Atmosphere</a:t>
            </a:r>
          </a:p>
          <a:p>
            <a:pPr lvl="1"/>
            <a:r>
              <a:rPr lang="en-US" sz="3600" dirty="0" smtClean="0">
                <a:effectLst/>
              </a:rPr>
              <a:t>Seating</a:t>
            </a:r>
          </a:p>
          <a:p>
            <a:pPr lvl="1"/>
            <a:endParaRPr lang="en-US" sz="3600" dirty="0" smtClean="0">
              <a:effectLst/>
            </a:endParaRPr>
          </a:p>
        </p:txBody>
      </p:sp>
      <p:pic>
        <p:nvPicPr>
          <p:cNvPr id="16386" name="Picture 2" descr="http://www.moveandstay.com/picture_bedroom/Winter%20Meeting%20Room.jpg"/>
          <p:cNvPicPr>
            <a:picLocks noChangeAspect="1" noChangeArrowheads="1"/>
          </p:cNvPicPr>
          <p:nvPr/>
        </p:nvPicPr>
        <p:blipFill>
          <a:blip r:embed="rId2" cstate="print"/>
          <a:srcRect t="4762" r="4762"/>
          <a:stretch>
            <a:fillRect/>
          </a:stretch>
        </p:blipFill>
        <p:spPr bwMode="auto">
          <a:xfrm>
            <a:off x="5181600" y="3200400"/>
            <a:ext cx="3048000" cy="3048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Seating</a:t>
            </a:r>
            <a:endParaRPr lang="en-US" dirty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3600" dirty="0" smtClean="0">
              <a:effectLst/>
            </a:endParaRPr>
          </a:p>
          <a:p>
            <a:pPr lvl="1"/>
            <a:endParaRPr lang="en-US" sz="3600" dirty="0" smtClean="0">
              <a:effectLst/>
            </a:endParaRPr>
          </a:p>
        </p:txBody>
      </p:sp>
      <p:pic>
        <p:nvPicPr>
          <p:cNvPr id="4" name="Picture 4" descr="chapter 10 - rectang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2438400"/>
            <a:ext cx="2311400" cy="3213100"/>
          </a:xfrm>
          <a:prstGeom prst="rect">
            <a:avLst/>
          </a:prstGeom>
          <a:noFill/>
          <a:ln/>
        </p:spPr>
      </p:pic>
      <p:pic>
        <p:nvPicPr>
          <p:cNvPr id="5" name="Picture 7" descr="chapter 10 - cou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352800" y="2743200"/>
            <a:ext cx="2746375" cy="2871788"/>
          </a:xfrm>
          <a:prstGeom prst="rect">
            <a:avLst/>
          </a:prstGeom>
          <a:noFill/>
          <a:ln/>
        </p:spPr>
      </p:pic>
      <p:pic>
        <p:nvPicPr>
          <p:cNvPr id="6" name="Picture 13" descr="chapter 10 - squa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057400"/>
            <a:ext cx="2654300" cy="2273300"/>
          </a:xfrm>
          <a:prstGeom prst="rect">
            <a:avLst/>
          </a:prstGeom>
          <a:noFill/>
        </p:spPr>
      </p:pic>
      <p:pic>
        <p:nvPicPr>
          <p:cNvPr id="7" name="Picture 4" descr="chapter 10- circ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495800"/>
            <a:ext cx="2133600" cy="203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8305800" cy="1143000"/>
          </a:xfrm>
          <a:ln/>
        </p:spPr>
        <p:txBody>
          <a:bodyPr>
            <a:noAutofit/>
          </a:bodyPr>
          <a:lstStyle/>
          <a:p>
            <a:r>
              <a:rPr lang="en-US" sz="4800" spc="-100" dirty="0"/>
              <a:t>Stages of Group Development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133600"/>
            <a:ext cx="7924800" cy="3962400"/>
          </a:xfrm>
        </p:spPr>
        <p:txBody>
          <a:bodyPr/>
          <a:lstStyle/>
          <a:p>
            <a:pPr lvl="1"/>
            <a:r>
              <a:rPr lang="en-US" sz="3600" dirty="0">
                <a:effectLst/>
              </a:rPr>
              <a:t>Forming</a:t>
            </a:r>
          </a:p>
          <a:p>
            <a:pPr lvl="1"/>
            <a:r>
              <a:rPr lang="en-US" sz="3600" dirty="0">
                <a:effectLst/>
              </a:rPr>
              <a:t>Storming </a:t>
            </a:r>
          </a:p>
          <a:p>
            <a:pPr lvl="1"/>
            <a:r>
              <a:rPr lang="en-US" sz="3600" dirty="0">
                <a:effectLst/>
              </a:rPr>
              <a:t>Norming</a:t>
            </a:r>
          </a:p>
          <a:p>
            <a:pPr lvl="1"/>
            <a:r>
              <a:rPr lang="en-US" sz="3600" dirty="0">
                <a:effectLst/>
              </a:rPr>
              <a:t>Performing</a:t>
            </a:r>
          </a:p>
          <a:p>
            <a:pPr lvl="1"/>
            <a:r>
              <a:rPr lang="en-US" sz="3600" dirty="0">
                <a:effectLst/>
              </a:rPr>
              <a:t>Adjourning</a:t>
            </a:r>
          </a:p>
        </p:txBody>
      </p:sp>
      <p:pic>
        <p:nvPicPr>
          <p:cNvPr id="20482" name="Picture 2" descr="http://www.parabolicarc.com/wp-content/uploads/2009/07/misuzutourismses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90800"/>
            <a:ext cx="4171950" cy="313372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</TotalTime>
  <Words>248</Words>
  <Application>Microsoft Office PowerPoint</Application>
  <PresentationFormat>On-screen Show (4:3)</PresentationFormat>
  <Paragraphs>77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APS11e Master</vt:lpstr>
      <vt:lpstr>Slide 1</vt:lpstr>
      <vt:lpstr>Work Group </vt:lpstr>
      <vt:lpstr>Effective Groups</vt:lpstr>
      <vt:lpstr>Effective Groups</vt:lpstr>
      <vt:lpstr>Effective Groups</vt:lpstr>
      <vt:lpstr>Synergy</vt:lpstr>
      <vt:lpstr>Effective Groups</vt:lpstr>
      <vt:lpstr>Seating</vt:lpstr>
      <vt:lpstr>Stages of Group Development</vt:lpstr>
      <vt:lpstr>Brainstorming</vt:lpstr>
      <vt:lpstr>Group Problem Solving</vt:lpstr>
      <vt:lpstr>Group Problem Solving</vt:lpstr>
      <vt:lpstr>Effective Group Tips</vt:lpstr>
      <vt:lpstr>Effective Group Tips</vt:lpstr>
      <vt:lpstr>Effective Group Tips</vt:lpstr>
      <vt:lpstr>Effective Group Tips</vt:lpstr>
      <vt:lpstr>Effective Group Tips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148</cp:revision>
  <dcterms:created xsi:type="dcterms:W3CDTF">2011-07-12T18:06:15Z</dcterms:created>
  <dcterms:modified xsi:type="dcterms:W3CDTF">2012-04-22T03:11:00Z</dcterms:modified>
</cp:coreProperties>
</file>